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58" r:id="rId3"/>
    <p:sldId id="259" r:id="rId4"/>
    <p:sldId id="260" r:id="rId5"/>
    <p:sldId id="257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8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840DF84-1233-4CF9-88A1-BEDF40AC90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367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8BD00-3E5B-4F1A-A201-7EB7502F1C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267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CB2D8-D1BC-415C-8CB9-3646A371E8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62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AE4F7-C150-4DBB-A619-7CD1917DD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647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0E8AB-6908-4849-9432-61FFAD49E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902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90171-996F-49F8-90F6-8766AE299A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275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04631-F6AF-4B39-8D20-7035607765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638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F2B5A-0676-4D35-92F7-B516A9FBC5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81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DDFAD-C0A1-4B1F-B965-CA9497130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859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5EAB1-3F5F-45D7-8399-90308BABEC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078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FD8BD-0F67-428B-9ED2-56685D377B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241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39A53-6FC9-4580-8BE3-517E7653FD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928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23B2E1C-AE44-4F98-B44C-142B7C87F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png"/><Relationship Id="rId10" Type="http://schemas.openxmlformats.org/officeDocument/2006/relationships/image" Target="../media/image28.jpeg"/><Relationship Id="rId4" Type="http://schemas.openxmlformats.org/officeDocument/2006/relationships/image" Target="../media/image22.png"/><Relationship Id="rId9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800" dirty="0" smtClean="0">
                <a:solidFill>
                  <a:schemeClr val="folHlink"/>
                </a:solidFill>
              </a:rPr>
              <a:t>Me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llamo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________		     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Clase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801  La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fecha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es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el 11 de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marzo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del 2014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646238"/>
            <a:ext cx="8839200" cy="4525962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CC0000"/>
                </a:solidFill>
              </a:rPr>
              <a:t>Propósito # 50: </a:t>
            </a:r>
            <a:r>
              <a:rPr lang="es-ES_tradnl" altLang="en-US" sz="2800" dirty="0" smtClean="0"/>
              <a:t>¿Qué comes durante la cena?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_tradnl" altLang="en-US" sz="2800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CC0000"/>
                </a:solidFill>
              </a:rPr>
              <a:t>Actividad Inicial: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dirty="0" smtClean="0"/>
              <a:t>	Completa con la forma correcta del verbo: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María ___________ español. (estudiar)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Carlos ___________ en su móvil. (hablar)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Nosotros ______________. (escuchar)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¿___________ tú uniforme a la escuela? (llevar)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Yo __________ la computadora. (usar)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686800" cy="808038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solidFill>
                  <a:schemeClr val="hlink"/>
                </a:solidFill>
              </a:rPr>
              <a:t>Repaso del Vocabulario de la comida</a:t>
            </a:r>
          </a:p>
        </p:txBody>
      </p:sp>
      <p:pic>
        <p:nvPicPr>
          <p:cNvPr id="307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514600"/>
            <a:ext cx="2695575" cy="205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AutoShape 6"/>
          <p:cNvSpPr>
            <a:spLocks noChangeAspect="1" noChangeArrowheads="1"/>
          </p:cNvSpPr>
          <p:nvPr/>
        </p:nvSpPr>
        <p:spPr bwMode="auto">
          <a:xfrm>
            <a:off x="5867400" y="989013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600">
                <a:solidFill>
                  <a:srgbClr val="FF0000"/>
                </a:solidFill>
              </a:rPr>
              <a:t>El desayuno</a:t>
            </a:r>
          </a:p>
        </p:txBody>
      </p:sp>
      <p:sp>
        <p:nvSpPr>
          <p:cNvPr id="3077" name="Line 7"/>
          <p:cNvSpPr>
            <a:spLocks noChangeShapeType="1"/>
          </p:cNvSpPr>
          <p:nvPr/>
        </p:nvSpPr>
        <p:spPr bwMode="auto">
          <a:xfrm flipV="1">
            <a:off x="5638800" y="2286000"/>
            <a:ext cx="0" cy="76200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AutoShape 8"/>
          <p:cNvSpPr>
            <a:spLocks noChangeAspect="1" noChangeArrowheads="1"/>
          </p:cNvSpPr>
          <p:nvPr/>
        </p:nvSpPr>
        <p:spPr bwMode="auto">
          <a:xfrm>
            <a:off x="4953000" y="1752600"/>
            <a:ext cx="1447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0000FF"/>
                </a:solidFill>
              </a:rPr>
              <a:t>huevos</a:t>
            </a:r>
          </a:p>
        </p:txBody>
      </p:sp>
      <p:sp>
        <p:nvSpPr>
          <p:cNvPr id="3079" name="Line 9"/>
          <p:cNvSpPr>
            <a:spLocks noChangeShapeType="1"/>
          </p:cNvSpPr>
          <p:nvPr/>
        </p:nvSpPr>
        <p:spPr bwMode="auto">
          <a:xfrm flipV="1">
            <a:off x="6553200" y="2819400"/>
            <a:ext cx="533400" cy="4572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0" name="Line 10"/>
          <p:cNvSpPr>
            <a:spLocks noChangeShapeType="1"/>
          </p:cNvSpPr>
          <p:nvPr/>
        </p:nvSpPr>
        <p:spPr bwMode="auto">
          <a:xfrm>
            <a:off x="6096000" y="3657600"/>
            <a:ext cx="9906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1" name="Line 11"/>
          <p:cNvSpPr>
            <a:spLocks noChangeShapeType="1"/>
          </p:cNvSpPr>
          <p:nvPr/>
        </p:nvSpPr>
        <p:spPr bwMode="auto">
          <a:xfrm flipH="1" flipV="1">
            <a:off x="4267200" y="3962400"/>
            <a:ext cx="838200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2" name="AutoShape 12"/>
          <p:cNvSpPr>
            <a:spLocks noChangeAspect="1" noChangeArrowheads="1"/>
          </p:cNvSpPr>
          <p:nvPr/>
        </p:nvSpPr>
        <p:spPr bwMode="auto">
          <a:xfrm>
            <a:off x="6781800" y="2362200"/>
            <a:ext cx="2362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008000"/>
                </a:solidFill>
              </a:rPr>
              <a:t>Pan </a:t>
            </a:r>
            <a:r>
              <a:rPr lang="en-US" altLang="en-US" sz="2800" i="1">
                <a:solidFill>
                  <a:srgbClr val="008000"/>
                </a:solidFill>
              </a:rPr>
              <a:t>(tostado)</a:t>
            </a:r>
          </a:p>
        </p:txBody>
      </p:sp>
      <p:sp>
        <p:nvSpPr>
          <p:cNvPr id="5133" name="AutoShape 13"/>
          <p:cNvSpPr>
            <a:spLocks noChangeAspect="1" noChangeArrowheads="1"/>
          </p:cNvSpPr>
          <p:nvPr/>
        </p:nvSpPr>
        <p:spPr bwMode="auto">
          <a:xfrm>
            <a:off x="7010400" y="3427413"/>
            <a:ext cx="2133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FF6600"/>
                </a:solidFill>
              </a:rPr>
              <a:t>salchichas</a:t>
            </a:r>
          </a:p>
        </p:txBody>
      </p:sp>
      <p:sp>
        <p:nvSpPr>
          <p:cNvPr id="5134" name="AutoShape 14"/>
          <p:cNvSpPr>
            <a:spLocks noChangeAspect="1" noChangeArrowheads="1"/>
          </p:cNvSpPr>
          <p:nvPr/>
        </p:nvSpPr>
        <p:spPr bwMode="auto">
          <a:xfrm>
            <a:off x="3124200" y="3657600"/>
            <a:ext cx="1447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800080"/>
                </a:solidFill>
              </a:rPr>
              <a:t>tocino</a:t>
            </a:r>
          </a:p>
        </p:txBody>
      </p:sp>
      <p:pic>
        <p:nvPicPr>
          <p:cNvPr id="3085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029200"/>
            <a:ext cx="12477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572000"/>
            <a:ext cx="1373188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181600"/>
            <a:ext cx="129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8" name="Line 21"/>
          <p:cNvSpPr>
            <a:spLocks noChangeShapeType="1"/>
          </p:cNvSpPr>
          <p:nvPr/>
        </p:nvSpPr>
        <p:spPr bwMode="auto">
          <a:xfrm flipV="1">
            <a:off x="6553200" y="4800600"/>
            <a:ext cx="228600" cy="4572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2" name="AutoShape 22"/>
          <p:cNvSpPr>
            <a:spLocks noChangeAspect="1" noChangeArrowheads="1"/>
          </p:cNvSpPr>
          <p:nvPr/>
        </p:nvSpPr>
        <p:spPr bwMode="auto">
          <a:xfrm>
            <a:off x="5867400" y="4418013"/>
            <a:ext cx="2362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CC00"/>
                </a:solidFill>
              </a:rPr>
              <a:t>mantequilla</a:t>
            </a:r>
          </a:p>
        </p:txBody>
      </p:sp>
      <p:sp>
        <p:nvSpPr>
          <p:cNvPr id="5144" name="AutoShape 24"/>
          <p:cNvSpPr>
            <a:spLocks noChangeAspect="1" noChangeArrowheads="1"/>
          </p:cNvSpPr>
          <p:nvPr/>
        </p:nvSpPr>
        <p:spPr bwMode="auto">
          <a:xfrm>
            <a:off x="5791200" y="6323013"/>
            <a:ext cx="1295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panqué </a:t>
            </a:r>
          </a:p>
        </p:txBody>
      </p:sp>
      <p:sp>
        <p:nvSpPr>
          <p:cNvPr id="5145" name="AutoShape 25"/>
          <p:cNvSpPr>
            <a:spLocks noChangeAspect="1" noChangeArrowheads="1"/>
          </p:cNvSpPr>
          <p:nvPr/>
        </p:nvSpPr>
        <p:spPr bwMode="auto">
          <a:xfrm>
            <a:off x="7543800" y="6170613"/>
            <a:ext cx="1143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CC6600"/>
                </a:solidFill>
              </a:rPr>
              <a:t>sirope</a:t>
            </a:r>
          </a:p>
        </p:txBody>
      </p:sp>
      <p:sp>
        <p:nvSpPr>
          <p:cNvPr id="5146" name="AutoShape 26"/>
          <p:cNvSpPr>
            <a:spLocks noChangeAspect="1" noChangeArrowheads="1"/>
          </p:cNvSpPr>
          <p:nvPr/>
        </p:nvSpPr>
        <p:spPr bwMode="auto">
          <a:xfrm>
            <a:off x="4191000" y="62484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avena</a:t>
            </a:r>
          </a:p>
        </p:txBody>
      </p:sp>
      <p:sp>
        <p:nvSpPr>
          <p:cNvPr id="5147" name="AutoShape 27"/>
          <p:cNvSpPr>
            <a:spLocks noChangeAspect="1" noChangeArrowheads="1"/>
          </p:cNvSpPr>
          <p:nvPr/>
        </p:nvSpPr>
        <p:spPr bwMode="auto">
          <a:xfrm>
            <a:off x="2209800" y="6246813"/>
            <a:ext cx="1219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Cereal</a:t>
            </a:r>
          </a:p>
        </p:txBody>
      </p:sp>
      <p:sp>
        <p:nvSpPr>
          <p:cNvPr id="5148" name="AutoShape 28"/>
          <p:cNvSpPr>
            <a:spLocks noChangeAspect="1" noChangeArrowheads="1"/>
          </p:cNvSpPr>
          <p:nvPr/>
        </p:nvSpPr>
        <p:spPr bwMode="auto">
          <a:xfrm>
            <a:off x="533400" y="6323012"/>
            <a:ext cx="609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Té</a:t>
            </a:r>
          </a:p>
        </p:txBody>
      </p:sp>
      <p:sp>
        <p:nvSpPr>
          <p:cNvPr id="5149" name="AutoShape 29"/>
          <p:cNvSpPr>
            <a:spLocks noChangeAspect="1" noChangeArrowheads="1"/>
          </p:cNvSpPr>
          <p:nvPr/>
        </p:nvSpPr>
        <p:spPr bwMode="auto">
          <a:xfrm>
            <a:off x="1828800" y="3886200"/>
            <a:ext cx="914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Café </a:t>
            </a:r>
          </a:p>
        </p:txBody>
      </p:sp>
      <p:sp>
        <p:nvSpPr>
          <p:cNvPr id="5150" name="AutoShape 30"/>
          <p:cNvSpPr>
            <a:spLocks noChangeAspect="1" noChangeArrowheads="1"/>
          </p:cNvSpPr>
          <p:nvPr/>
        </p:nvSpPr>
        <p:spPr bwMode="auto">
          <a:xfrm>
            <a:off x="0" y="4191000"/>
            <a:ext cx="1981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Jugo 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i="1"/>
              <a:t>(de naranja)</a:t>
            </a:r>
          </a:p>
        </p:txBody>
      </p:sp>
      <p:pic>
        <p:nvPicPr>
          <p:cNvPr id="3097" name="Picture 3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5663"/>
            <a:ext cx="1905000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53" name="AutoShape 33"/>
          <p:cNvSpPr>
            <a:spLocks noChangeAspect="1" noChangeArrowheads="1"/>
          </p:cNvSpPr>
          <p:nvPr/>
        </p:nvSpPr>
        <p:spPr bwMode="auto">
          <a:xfrm>
            <a:off x="1066800" y="2133600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queso </a:t>
            </a:r>
          </a:p>
        </p:txBody>
      </p:sp>
      <p:pic>
        <p:nvPicPr>
          <p:cNvPr id="3099" name="Picture 3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143000"/>
            <a:ext cx="1447800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55" name="AutoShape 35"/>
          <p:cNvSpPr>
            <a:spLocks noChangeAspect="1" noChangeArrowheads="1"/>
          </p:cNvSpPr>
          <p:nvPr/>
        </p:nvSpPr>
        <p:spPr bwMode="auto">
          <a:xfrm>
            <a:off x="3276600" y="2057400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jamón </a:t>
            </a:r>
          </a:p>
        </p:txBody>
      </p:sp>
      <p:pic>
        <p:nvPicPr>
          <p:cNvPr id="3101" name="irc_mi" descr="http://groceries.mintyapp.com/image/cache/data/aj-original-500x50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875" y="4495800"/>
            <a:ext cx="150812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2" name="irc_mi" descr="http://www.seattlemet.com/data/images/2012/10/image/18526/nw-tea-festival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1371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3" name="irc_mi" descr="http://jugosnaturalesparaadelgazar.com/wp-content/uploads/2012/12/Jugos-para-Adelgazar-la-Cintura.jpg4_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7000"/>
            <a:ext cx="1676400" cy="145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4" name="irc_mi" descr="http://a.abcnews.com/images/Health/gty_cup_coffee_health_2_nt_120516_wg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667000"/>
            <a:ext cx="1828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build="p"/>
      <p:bldP spid="5128" grpId="0" build="p"/>
      <p:bldP spid="5132" grpId="0" build="p"/>
      <p:bldP spid="5133" grpId="0" build="p"/>
      <p:bldP spid="5134" grpId="0" build="p"/>
      <p:bldP spid="5142" grpId="0" build="p"/>
      <p:bldP spid="5144" grpId="0" build="p"/>
      <p:bldP spid="5145" grpId="0" build="p"/>
      <p:bldP spid="5146" grpId="0" build="p"/>
      <p:bldP spid="5147" grpId="0" build="p"/>
      <p:bldP spid="5148" grpId="0" build="p"/>
      <p:bldP spid="5149" grpId="0" build="p"/>
      <p:bldP spid="5150" grpId="0" build="p"/>
      <p:bldP spid="5153" grpId="0" build="p"/>
      <p:bldP spid="515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080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Repaso de vocabulario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8458200" cy="4754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mtClean="0">
                <a:solidFill>
                  <a:srgbClr val="FF0000"/>
                </a:solidFill>
              </a:rPr>
              <a:t>El almuerzo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52600"/>
            <a:ext cx="152400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524000"/>
            <a:ext cx="110331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7" name="AutoShape 13"/>
          <p:cNvSpPr>
            <a:spLocks noChangeAspect="1" noChangeArrowheads="1"/>
          </p:cNvSpPr>
          <p:nvPr/>
        </p:nvSpPr>
        <p:spPr bwMode="auto">
          <a:xfrm>
            <a:off x="152400" y="3048000"/>
            <a:ext cx="2362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Hamburguesa</a:t>
            </a:r>
          </a:p>
        </p:txBody>
      </p:sp>
      <p:sp>
        <p:nvSpPr>
          <p:cNvPr id="6158" name="AutoShape 14"/>
          <p:cNvSpPr>
            <a:spLocks noChangeAspect="1" noChangeArrowheads="1"/>
          </p:cNvSpPr>
          <p:nvPr/>
        </p:nvSpPr>
        <p:spPr bwMode="auto">
          <a:xfrm>
            <a:off x="2667000" y="2971800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Papas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Fritas</a:t>
            </a:r>
          </a:p>
        </p:txBody>
      </p:sp>
      <p:sp>
        <p:nvSpPr>
          <p:cNvPr id="6159" name="AutoShape 15"/>
          <p:cNvSpPr>
            <a:spLocks noChangeAspect="1" noChangeArrowheads="1"/>
          </p:cNvSpPr>
          <p:nvPr/>
        </p:nvSpPr>
        <p:spPr bwMode="auto">
          <a:xfrm>
            <a:off x="4191000" y="2743200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Pizza</a:t>
            </a:r>
          </a:p>
        </p:txBody>
      </p:sp>
      <p:sp>
        <p:nvSpPr>
          <p:cNvPr id="6160" name="AutoShape 16"/>
          <p:cNvSpPr>
            <a:spLocks noChangeAspect="1" noChangeArrowheads="1"/>
          </p:cNvSpPr>
          <p:nvPr/>
        </p:nvSpPr>
        <p:spPr bwMode="auto">
          <a:xfrm>
            <a:off x="5638800" y="2286000"/>
            <a:ext cx="1676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Sándwich</a:t>
            </a:r>
          </a:p>
        </p:txBody>
      </p:sp>
      <p:sp>
        <p:nvSpPr>
          <p:cNvPr id="6161" name="AutoShape 17"/>
          <p:cNvSpPr>
            <a:spLocks noChangeAspect="1" noChangeArrowheads="1"/>
          </p:cNvSpPr>
          <p:nvPr/>
        </p:nvSpPr>
        <p:spPr bwMode="auto">
          <a:xfrm>
            <a:off x="5638800" y="2590800"/>
            <a:ext cx="2209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Emparedado</a:t>
            </a:r>
          </a:p>
        </p:txBody>
      </p:sp>
      <p:sp>
        <p:nvSpPr>
          <p:cNvPr id="6162" name="AutoShape 18"/>
          <p:cNvSpPr>
            <a:spLocks noChangeAspect="1" noChangeArrowheads="1"/>
          </p:cNvSpPr>
          <p:nvPr/>
        </p:nvSpPr>
        <p:spPr bwMode="auto">
          <a:xfrm>
            <a:off x="5715000" y="3048000"/>
            <a:ext cx="1905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Bocadillo</a:t>
            </a:r>
          </a:p>
        </p:txBody>
      </p:sp>
      <p:sp>
        <p:nvSpPr>
          <p:cNvPr id="6163" name="AutoShape 19"/>
          <p:cNvSpPr>
            <a:spLocks noChangeAspect="1" noChangeArrowheads="1"/>
          </p:cNvSpPr>
          <p:nvPr/>
        </p:nvSpPr>
        <p:spPr bwMode="auto">
          <a:xfrm>
            <a:off x="5791200" y="1905000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Torta</a:t>
            </a:r>
          </a:p>
        </p:txBody>
      </p:sp>
      <p:sp>
        <p:nvSpPr>
          <p:cNvPr id="6164" name="AutoShape 20"/>
          <p:cNvSpPr>
            <a:spLocks noChangeAspect="1" noChangeArrowheads="1"/>
          </p:cNvSpPr>
          <p:nvPr/>
        </p:nvSpPr>
        <p:spPr bwMode="auto">
          <a:xfrm>
            <a:off x="457200" y="5638800"/>
            <a:ext cx="1524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Ensalada</a:t>
            </a:r>
          </a:p>
        </p:txBody>
      </p:sp>
      <p:sp>
        <p:nvSpPr>
          <p:cNvPr id="6165" name="AutoShape 21"/>
          <p:cNvSpPr>
            <a:spLocks noChangeAspect="1" noChangeArrowheads="1"/>
          </p:cNvSpPr>
          <p:nvPr/>
        </p:nvSpPr>
        <p:spPr bwMode="auto">
          <a:xfrm>
            <a:off x="2971800" y="5715000"/>
            <a:ext cx="1066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Sopa</a:t>
            </a:r>
          </a:p>
        </p:txBody>
      </p:sp>
      <p:sp>
        <p:nvSpPr>
          <p:cNvPr id="6166" name="AutoShape 22"/>
          <p:cNvSpPr>
            <a:spLocks noChangeAspect="1" noChangeArrowheads="1"/>
          </p:cNvSpPr>
          <p:nvPr/>
        </p:nvSpPr>
        <p:spPr bwMode="auto">
          <a:xfrm>
            <a:off x="4876800" y="5105400"/>
            <a:ext cx="1066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Leche </a:t>
            </a:r>
          </a:p>
        </p:txBody>
      </p:sp>
      <p:sp>
        <p:nvSpPr>
          <p:cNvPr id="6167" name="AutoShape 23"/>
          <p:cNvSpPr>
            <a:spLocks noChangeAspect="1" noChangeArrowheads="1"/>
          </p:cNvSpPr>
          <p:nvPr/>
        </p:nvSpPr>
        <p:spPr bwMode="auto">
          <a:xfrm>
            <a:off x="6248400" y="6246813"/>
            <a:ext cx="1219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Agua</a:t>
            </a:r>
          </a:p>
        </p:txBody>
      </p:sp>
      <p:sp>
        <p:nvSpPr>
          <p:cNvPr id="6168" name="AutoShape 24"/>
          <p:cNvSpPr>
            <a:spLocks noChangeAspect="1" noChangeArrowheads="1"/>
          </p:cNvSpPr>
          <p:nvPr/>
        </p:nvSpPr>
        <p:spPr bwMode="auto">
          <a:xfrm>
            <a:off x="7315200" y="4646613"/>
            <a:ext cx="1676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Gaseosa </a:t>
            </a:r>
          </a:p>
        </p:txBody>
      </p:sp>
      <p:sp>
        <p:nvSpPr>
          <p:cNvPr id="6169" name="AutoShape 25"/>
          <p:cNvSpPr>
            <a:spLocks noChangeAspect="1" noChangeArrowheads="1"/>
          </p:cNvSpPr>
          <p:nvPr/>
        </p:nvSpPr>
        <p:spPr bwMode="auto">
          <a:xfrm>
            <a:off x="7391400" y="5027613"/>
            <a:ext cx="1219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Cola </a:t>
            </a:r>
          </a:p>
        </p:txBody>
      </p:sp>
      <p:sp>
        <p:nvSpPr>
          <p:cNvPr id="6170" name="AutoShape 26"/>
          <p:cNvSpPr>
            <a:spLocks noChangeAspect="1" noChangeArrowheads="1"/>
          </p:cNvSpPr>
          <p:nvPr/>
        </p:nvSpPr>
        <p:spPr bwMode="auto">
          <a:xfrm>
            <a:off x="7315200" y="5484813"/>
            <a:ext cx="1752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Refresco </a:t>
            </a:r>
          </a:p>
        </p:txBody>
      </p:sp>
      <p:pic>
        <p:nvPicPr>
          <p:cNvPr id="4116" name="irc_mi" descr="http://cache.boston.com/bonzai-fba/Original_Photo/2011/11/23/pizza__1322067494_595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990600"/>
            <a:ext cx="2181225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7" name="irc_mi" descr="http://redscandies.com/merch/picts/sand-su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838200"/>
            <a:ext cx="20574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8" name="Picture 28" descr="http://www.freysmiles.com/images/uploads/general/Sodas1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1913" y="2667000"/>
            <a:ext cx="1462087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9" name="irc_mi" descr="http://glamdollteaston.files.wordpress.com/2012/01/water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876800"/>
            <a:ext cx="14160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0" name="irc_mi" descr="http://38ccda.medialib.glogster.com/media/13da57e4aa4bacb5780888fd69c11e9a433b1e48341e92882679b470687e5ef3/grupo-1-lech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505200"/>
            <a:ext cx="1828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1" name="irc_mi" descr="https://encrypted-tbn1.gstatic.com/images?q=tbn:ANd9GcRvd2DAYrTAFAlrVBPpqstCn0Eif__Iukfwq_DxRVII2CAOX1C_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114800"/>
            <a:ext cx="1828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2" name="irc_mi" descr="http://www.javirecetas.com/images/59/receta-ensalada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86200"/>
            <a:ext cx="2332038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7" grpId="0" build="p" autoUpdateAnimBg="0"/>
      <p:bldP spid="6158" grpId="0" build="p" autoUpdateAnimBg="0"/>
      <p:bldP spid="6159" grpId="0" build="p" autoUpdateAnimBg="0"/>
      <p:bldP spid="6160" grpId="0" build="p" autoUpdateAnimBg="0"/>
      <p:bldP spid="6161" grpId="0" build="p" autoUpdateAnimBg="0"/>
      <p:bldP spid="6162" grpId="0" build="p" autoUpdateAnimBg="0"/>
      <p:bldP spid="6163" grpId="0" build="p" autoUpdateAnimBg="0"/>
      <p:bldP spid="6164" grpId="0" build="p" autoUpdateAnimBg="0"/>
      <p:bldP spid="6165" grpId="0" build="p" autoUpdateAnimBg="0"/>
      <p:bldP spid="6166" grpId="0" build="p" autoUpdateAnimBg="0"/>
      <p:bldP spid="6167" grpId="0" build="p" autoUpdateAnimBg="0"/>
      <p:bldP spid="6168" grpId="0" build="p" autoUpdateAnimBg="0"/>
      <p:bldP spid="6169" grpId="0" build="p" autoUpdateAnimBg="0"/>
      <p:bldP spid="6170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Repaso de vocabulario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8305800" cy="4754563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La cena</a:t>
            </a:r>
          </a:p>
        </p:txBody>
      </p:sp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524000"/>
            <a:ext cx="15494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981450"/>
            <a:ext cx="1371600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8" name="AutoShape 10"/>
          <p:cNvSpPr>
            <a:spLocks noChangeAspect="1" noChangeArrowheads="1"/>
          </p:cNvSpPr>
          <p:nvPr/>
        </p:nvSpPr>
        <p:spPr bwMode="auto">
          <a:xfrm>
            <a:off x="457200" y="3275013"/>
            <a:ext cx="990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Pollo </a:t>
            </a:r>
          </a:p>
        </p:txBody>
      </p:sp>
      <p:sp>
        <p:nvSpPr>
          <p:cNvPr id="7179" name="AutoShape 11"/>
          <p:cNvSpPr>
            <a:spLocks noChangeAspect="1" noChangeArrowheads="1"/>
          </p:cNvSpPr>
          <p:nvPr/>
        </p:nvSpPr>
        <p:spPr bwMode="auto">
          <a:xfrm>
            <a:off x="2438400" y="3124200"/>
            <a:ext cx="2057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s-ES_tradnl" altLang="en-US" sz="2400" b="1"/>
              <a:t>Bistec/</a:t>
            </a:r>
          </a:p>
          <a:p>
            <a:pPr algn="r" eaLnBrk="1" hangingPunct="1">
              <a:spcBef>
                <a:spcPct val="20000"/>
              </a:spcBef>
            </a:pPr>
            <a:r>
              <a:rPr lang="es-ES_tradnl" altLang="en-US" sz="2400" b="1"/>
              <a:t>biftec</a:t>
            </a:r>
          </a:p>
        </p:txBody>
      </p:sp>
      <p:sp>
        <p:nvSpPr>
          <p:cNvPr id="7180" name="AutoShape 12"/>
          <p:cNvSpPr>
            <a:spLocks noChangeAspect="1" noChangeArrowheads="1"/>
          </p:cNvSpPr>
          <p:nvPr/>
        </p:nvSpPr>
        <p:spPr bwMode="auto">
          <a:xfrm>
            <a:off x="4724400" y="3200400"/>
            <a:ext cx="1524000" cy="611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Pescado</a:t>
            </a:r>
          </a:p>
        </p:txBody>
      </p:sp>
      <p:sp>
        <p:nvSpPr>
          <p:cNvPr id="7181" name="AutoShape 13"/>
          <p:cNvSpPr>
            <a:spLocks noChangeAspect="1" noChangeArrowheads="1"/>
          </p:cNvSpPr>
          <p:nvPr/>
        </p:nvSpPr>
        <p:spPr bwMode="auto">
          <a:xfrm>
            <a:off x="7086600" y="3124200"/>
            <a:ext cx="1905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Camarónes</a:t>
            </a:r>
          </a:p>
        </p:txBody>
      </p:sp>
      <p:sp>
        <p:nvSpPr>
          <p:cNvPr id="7183" name="AutoShape 15"/>
          <p:cNvSpPr>
            <a:spLocks noChangeAspect="1" noChangeArrowheads="1"/>
          </p:cNvSpPr>
          <p:nvPr/>
        </p:nvSpPr>
        <p:spPr bwMode="auto">
          <a:xfrm>
            <a:off x="228600" y="6094413"/>
            <a:ext cx="1752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Chuletas </a:t>
            </a:r>
          </a:p>
        </p:txBody>
      </p:sp>
      <p:sp>
        <p:nvSpPr>
          <p:cNvPr id="7184" name="AutoShape 16"/>
          <p:cNvSpPr>
            <a:spLocks noChangeAspect="1" noChangeArrowheads="1"/>
          </p:cNvSpPr>
          <p:nvPr/>
        </p:nvSpPr>
        <p:spPr bwMode="auto">
          <a:xfrm>
            <a:off x="2362200" y="5865813"/>
            <a:ext cx="1905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Vegetales </a:t>
            </a:r>
          </a:p>
        </p:txBody>
      </p:sp>
      <p:sp>
        <p:nvSpPr>
          <p:cNvPr id="7185" name="AutoShape 17"/>
          <p:cNvSpPr>
            <a:spLocks noChangeAspect="1" noChangeArrowheads="1"/>
          </p:cNvSpPr>
          <p:nvPr/>
        </p:nvSpPr>
        <p:spPr bwMode="auto">
          <a:xfrm>
            <a:off x="4419600" y="58674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Fideos</a:t>
            </a:r>
          </a:p>
        </p:txBody>
      </p:sp>
      <p:pic>
        <p:nvPicPr>
          <p:cNvPr id="5133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279900"/>
            <a:ext cx="1828800" cy="130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8" name="AutoShape 20"/>
          <p:cNvSpPr>
            <a:spLocks noChangeAspect="1" noChangeArrowheads="1"/>
          </p:cNvSpPr>
          <p:nvPr/>
        </p:nvSpPr>
        <p:spPr bwMode="auto">
          <a:xfrm>
            <a:off x="5867400" y="54102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 Arroz</a:t>
            </a:r>
          </a:p>
        </p:txBody>
      </p:sp>
      <p:sp>
        <p:nvSpPr>
          <p:cNvPr id="7189" name="AutoShape 21"/>
          <p:cNvSpPr>
            <a:spLocks noChangeAspect="1" noChangeArrowheads="1"/>
          </p:cNvSpPr>
          <p:nvPr/>
        </p:nvSpPr>
        <p:spPr bwMode="auto">
          <a:xfrm>
            <a:off x="7543800" y="5561013"/>
            <a:ext cx="1371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Frijoles</a:t>
            </a:r>
          </a:p>
        </p:txBody>
      </p:sp>
      <p:sp>
        <p:nvSpPr>
          <p:cNvPr id="7190" name="AutoShape 22"/>
          <p:cNvSpPr>
            <a:spLocks noChangeAspect="1" noChangeArrowheads="1"/>
          </p:cNvSpPr>
          <p:nvPr/>
        </p:nvSpPr>
        <p:spPr bwMode="auto">
          <a:xfrm>
            <a:off x="7162800" y="6018213"/>
            <a:ext cx="1981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Habichuelas</a:t>
            </a:r>
          </a:p>
        </p:txBody>
      </p:sp>
      <p:pic>
        <p:nvPicPr>
          <p:cNvPr id="5137" name="Picture 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986338"/>
            <a:ext cx="1295400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2" name="AutoShape 24"/>
          <p:cNvSpPr>
            <a:spLocks noChangeAspect="1" noChangeArrowheads="1"/>
          </p:cNvSpPr>
          <p:nvPr/>
        </p:nvSpPr>
        <p:spPr bwMode="auto">
          <a:xfrm>
            <a:off x="2362200" y="6246813"/>
            <a:ext cx="1905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Legumbres  </a:t>
            </a:r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 flipV="1">
            <a:off x="5562600" y="1600200"/>
            <a:ext cx="1752600" cy="304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 flipH="1" flipV="1">
            <a:off x="6248400" y="1752600"/>
            <a:ext cx="76200" cy="304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5" name="AutoShape 27"/>
          <p:cNvSpPr>
            <a:spLocks noChangeAspect="1" noChangeArrowheads="1"/>
          </p:cNvSpPr>
          <p:nvPr/>
        </p:nvSpPr>
        <p:spPr bwMode="auto">
          <a:xfrm>
            <a:off x="5181600" y="990600"/>
            <a:ext cx="2209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8000"/>
                </a:solidFill>
              </a:rPr>
              <a:t>Los mariscos</a:t>
            </a:r>
          </a:p>
        </p:txBody>
      </p:sp>
      <p:sp>
        <p:nvSpPr>
          <p:cNvPr id="7198" name="Line 30"/>
          <p:cNvSpPr>
            <a:spLocks noChangeShapeType="1"/>
          </p:cNvSpPr>
          <p:nvPr/>
        </p:nvSpPr>
        <p:spPr bwMode="auto">
          <a:xfrm flipV="1">
            <a:off x="990600" y="4114800"/>
            <a:ext cx="304800" cy="457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447800" y="3352800"/>
            <a:ext cx="152400" cy="381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00" name="Line 32"/>
          <p:cNvSpPr>
            <a:spLocks noChangeShapeType="1"/>
          </p:cNvSpPr>
          <p:nvPr/>
        </p:nvSpPr>
        <p:spPr bwMode="auto">
          <a:xfrm flipH="1">
            <a:off x="1981200" y="3429000"/>
            <a:ext cx="381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01" name="AutoShape 33"/>
          <p:cNvSpPr>
            <a:spLocks noChangeAspect="1" noChangeArrowheads="1"/>
          </p:cNvSpPr>
          <p:nvPr/>
        </p:nvSpPr>
        <p:spPr bwMode="auto">
          <a:xfrm>
            <a:off x="609600" y="3732213"/>
            <a:ext cx="1905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Las carnes</a:t>
            </a:r>
          </a:p>
        </p:txBody>
      </p:sp>
      <p:pic>
        <p:nvPicPr>
          <p:cNvPr id="5146" name="Picture 35" descr="http://kthread.com/anyway/camarone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676400"/>
            <a:ext cx="2057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7" name="irc_mi" descr="http://4.bp.blogspot.com/-lry8jRXT8VQ/TZ_4Zc8MoZI/AAAAAAAAAFE/hlulABeaSJc/s1600/Pescado-Frit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057400"/>
            <a:ext cx="1981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8" name="Picture 37" descr="http://www.cocinatipo.com/wp-content/uploads/2009/06/chuleta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0"/>
            <a:ext cx="2084388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9" name="irc_mi" descr="http://recetasdelujo.com/wp-content/uploads/2011/03/pollo-asado-al-horno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2408238" cy="180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50" name="irc_mi" descr="https://encrypted-tbn3.gstatic.com/images?q=tbn:ANd9GcSJfbV_Nr2w3BnlUW8WA0qMGUZTwnYPbk1gacMJ5oE_nk_db9K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267200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51" name="Picture 39" descr="http://www.enlineadirecta.info/fotos/fideos%20quian%20hambrer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114800"/>
            <a:ext cx="1447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8" grpId="0" build="p" autoUpdateAnimBg="0"/>
      <p:bldP spid="7179" grpId="0" build="p" autoUpdateAnimBg="0"/>
      <p:bldP spid="7180" grpId="0" build="p" autoUpdateAnimBg="0"/>
      <p:bldP spid="7181" grpId="0" build="p" autoUpdateAnimBg="0"/>
      <p:bldP spid="7183" grpId="0" build="p" autoUpdateAnimBg="0"/>
      <p:bldP spid="7184" grpId="0" build="p" autoUpdateAnimBg="0"/>
      <p:bldP spid="7185" grpId="0" build="p" autoUpdateAnimBg="0"/>
      <p:bldP spid="7188" grpId="0" build="p" autoUpdateAnimBg="0"/>
      <p:bldP spid="7189" grpId="0" build="p" autoUpdateAnimBg="0"/>
      <p:bldP spid="7190" grpId="0" build="p" autoUpdateAnimBg="0"/>
      <p:bldP spid="7192" grpId="0" build="p" autoUpdateAnimBg="0"/>
      <p:bldP spid="7193" grpId="0" animBg="1"/>
      <p:bldP spid="7194" grpId="0" animBg="1"/>
      <p:bldP spid="7195" grpId="0" build="p" autoUpdateAnimBg="0"/>
      <p:bldP spid="7198" grpId="0" animBg="1"/>
      <p:bldP spid="7199" grpId="0" animBg="1"/>
      <p:bldP spid="7200" grpId="0" animBg="1"/>
      <p:bldP spid="7201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Repaso del Vocabulario</a:t>
            </a:r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04950"/>
            <a:ext cx="212407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68592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65772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AutoShape 11"/>
          <p:cNvSpPr>
            <a:spLocks noChangeAspect="1" noChangeArrowheads="1"/>
          </p:cNvSpPr>
          <p:nvPr/>
        </p:nvSpPr>
        <p:spPr bwMode="auto">
          <a:xfrm>
            <a:off x="3048000" y="914400"/>
            <a:ext cx="2743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3600">
                <a:solidFill>
                  <a:srgbClr val="FF0000"/>
                </a:solidFill>
              </a:rPr>
              <a:t>El postre</a:t>
            </a:r>
          </a:p>
        </p:txBody>
      </p:sp>
      <p:sp>
        <p:nvSpPr>
          <p:cNvPr id="4108" name="AutoShape 12"/>
          <p:cNvSpPr>
            <a:spLocks noChangeAspect="1" noChangeArrowheads="1"/>
          </p:cNvSpPr>
          <p:nvPr/>
        </p:nvSpPr>
        <p:spPr bwMode="auto">
          <a:xfrm>
            <a:off x="381000" y="3657600"/>
            <a:ext cx="1905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ES_tradnl" altLang="en-US" sz="2400" b="1"/>
              <a:t>Chocolate caliente</a:t>
            </a:r>
          </a:p>
        </p:txBody>
      </p:sp>
      <p:sp>
        <p:nvSpPr>
          <p:cNvPr id="4109" name="AutoShape 13"/>
          <p:cNvSpPr>
            <a:spLocks noChangeAspect="1" noChangeArrowheads="1"/>
          </p:cNvSpPr>
          <p:nvPr/>
        </p:nvSpPr>
        <p:spPr bwMode="auto">
          <a:xfrm>
            <a:off x="3505200" y="35814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 flan</a:t>
            </a:r>
          </a:p>
        </p:txBody>
      </p:sp>
      <p:sp>
        <p:nvSpPr>
          <p:cNvPr id="4110" name="AutoShape 14"/>
          <p:cNvSpPr>
            <a:spLocks noChangeAspect="1" noChangeArrowheads="1"/>
          </p:cNvSpPr>
          <p:nvPr/>
        </p:nvSpPr>
        <p:spPr bwMode="auto">
          <a:xfrm>
            <a:off x="5486400" y="34290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pastel</a:t>
            </a:r>
          </a:p>
        </p:txBody>
      </p:sp>
      <p:sp>
        <p:nvSpPr>
          <p:cNvPr id="4111" name="AutoShape 15"/>
          <p:cNvSpPr>
            <a:spLocks noChangeAspect="1" noChangeArrowheads="1"/>
          </p:cNvSpPr>
          <p:nvPr/>
        </p:nvSpPr>
        <p:spPr bwMode="auto">
          <a:xfrm>
            <a:off x="6477000" y="3886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bizcocho</a:t>
            </a:r>
          </a:p>
        </p:txBody>
      </p:sp>
      <p:sp>
        <p:nvSpPr>
          <p:cNvPr id="4112" name="AutoShape 16"/>
          <p:cNvSpPr>
            <a:spLocks noChangeAspect="1" noChangeArrowheads="1"/>
          </p:cNvSpPr>
          <p:nvPr/>
        </p:nvSpPr>
        <p:spPr bwMode="auto">
          <a:xfrm>
            <a:off x="7848600" y="34290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s-ES_tradnl" altLang="en-US" sz="2400" b="1"/>
              <a:t>torta</a:t>
            </a:r>
          </a:p>
        </p:txBody>
      </p:sp>
      <p:sp>
        <p:nvSpPr>
          <p:cNvPr id="4113" name="AutoShape 17"/>
          <p:cNvSpPr>
            <a:spLocks noChangeAspect="1" noChangeArrowheads="1"/>
          </p:cNvSpPr>
          <p:nvPr/>
        </p:nvSpPr>
        <p:spPr bwMode="auto">
          <a:xfrm>
            <a:off x="2667000" y="4343400"/>
            <a:ext cx="1676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El helado</a:t>
            </a:r>
          </a:p>
        </p:txBody>
      </p:sp>
      <p:sp>
        <p:nvSpPr>
          <p:cNvPr id="6157" name="Line 18"/>
          <p:cNvSpPr>
            <a:spLocks noChangeShapeType="1"/>
          </p:cNvSpPr>
          <p:nvPr/>
        </p:nvSpPr>
        <p:spPr bwMode="auto">
          <a:xfrm flipH="1">
            <a:off x="1524000" y="52578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8" name="Line 20"/>
          <p:cNvSpPr>
            <a:spLocks noChangeShapeType="1"/>
          </p:cNvSpPr>
          <p:nvPr/>
        </p:nvSpPr>
        <p:spPr bwMode="auto">
          <a:xfrm>
            <a:off x="3505200" y="6096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9" name="Line 21"/>
          <p:cNvSpPr>
            <a:spLocks noChangeShapeType="1"/>
          </p:cNvSpPr>
          <p:nvPr/>
        </p:nvSpPr>
        <p:spPr bwMode="auto">
          <a:xfrm>
            <a:off x="4495800" y="5181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8" name="AutoShape 22"/>
          <p:cNvSpPr>
            <a:spLocks noChangeAspect="1" noChangeArrowheads="1"/>
          </p:cNvSpPr>
          <p:nvPr/>
        </p:nvSpPr>
        <p:spPr bwMode="auto">
          <a:xfrm>
            <a:off x="0" y="5029200"/>
            <a:ext cx="1752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chocolate</a:t>
            </a:r>
          </a:p>
        </p:txBody>
      </p:sp>
      <p:sp>
        <p:nvSpPr>
          <p:cNvPr id="4119" name="AutoShape 23"/>
          <p:cNvSpPr>
            <a:spLocks noChangeAspect="1" noChangeArrowheads="1"/>
          </p:cNvSpPr>
          <p:nvPr/>
        </p:nvSpPr>
        <p:spPr bwMode="auto">
          <a:xfrm>
            <a:off x="2895600" y="63246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vainilla</a:t>
            </a:r>
          </a:p>
        </p:txBody>
      </p:sp>
      <p:sp>
        <p:nvSpPr>
          <p:cNvPr id="4120" name="AutoShape 24"/>
          <p:cNvSpPr>
            <a:spLocks noChangeAspect="1" noChangeArrowheads="1"/>
          </p:cNvSpPr>
          <p:nvPr/>
        </p:nvSpPr>
        <p:spPr bwMode="auto">
          <a:xfrm>
            <a:off x="5410200" y="4951413"/>
            <a:ext cx="1295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fresa</a:t>
            </a:r>
          </a:p>
        </p:txBody>
      </p:sp>
      <p:pic>
        <p:nvPicPr>
          <p:cNvPr id="6163" name="Picture 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648200"/>
            <a:ext cx="22860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2" name="AutoShape 26"/>
          <p:cNvSpPr>
            <a:spLocks noChangeAspect="1" noChangeArrowheads="1"/>
          </p:cNvSpPr>
          <p:nvPr/>
        </p:nvSpPr>
        <p:spPr bwMode="auto">
          <a:xfrm>
            <a:off x="7315200" y="5942013"/>
            <a:ext cx="1295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Tarta</a:t>
            </a:r>
          </a:p>
        </p:txBody>
      </p:sp>
      <p:pic>
        <p:nvPicPr>
          <p:cNvPr id="6165" name="irc_mi" descr="http://thempers.files.wordpress.com/2011/03/postre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371600"/>
            <a:ext cx="1900238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8" grpId="0" build="p"/>
      <p:bldP spid="4109" grpId="0" build="p"/>
      <p:bldP spid="4110" grpId="0" build="p"/>
      <p:bldP spid="4111" grpId="0" build="p"/>
      <p:bldP spid="4112" grpId="0" build="p"/>
      <p:bldP spid="4113" grpId="0" build="p"/>
      <p:bldP spid="4118" grpId="0" build="p"/>
      <p:bldP spid="4119" grpId="0" build="p"/>
      <p:bldP spid="4120" grpId="0" build="p"/>
      <p:bldP spid="412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077200" cy="6858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Verbos</a:t>
            </a:r>
          </a:p>
        </p:txBody>
      </p:sp>
      <p:sp>
        <p:nvSpPr>
          <p:cNvPr id="717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Tomar</a:t>
            </a:r>
            <a:r>
              <a:rPr lang="en-US" altLang="en-US" dirty="0" smtClean="0"/>
              <a:t> (</a:t>
            </a:r>
            <a:r>
              <a:rPr lang="en-US" altLang="en-US" i="1" dirty="0" smtClean="0"/>
              <a:t>el </a:t>
            </a:r>
            <a:r>
              <a:rPr lang="en-US" altLang="en-US" i="1" dirty="0" err="1" smtClean="0"/>
              <a:t>desayuno</a:t>
            </a:r>
            <a:r>
              <a:rPr lang="en-US" altLang="en-US" i="1" dirty="0" smtClean="0"/>
              <a:t>…)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Cenar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Desayunar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Almorzar</a:t>
            </a:r>
            <a:r>
              <a:rPr lang="en-US" altLang="en-US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Comer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Beber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Vivir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Recibir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Write </a:t>
            </a:r>
            <a:r>
              <a:rPr lang="en-US" altLang="en-US" smtClean="0"/>
              <a:t>8 SPANISH sentences </a:t>
            </a:r>
            <a:r>
              <a:rPr lang="en-US" altLang="en-US" dirty="0" smtClean="0"/>
              <a:t>using today’s vocabulary and verbs stating what you had for breakfast, lunch or dinner.</a:t>
            </a:r>
          </a:p>
          <a:p>
            <a:pPr eaLnBrk="1" hangingPunct="1">
              <a:lnSpc>
                <a:spcPct val="90000"/>
              </a:lnSpc>
            </a:pPr>
            <a:endParaRPr lang="en-US" altLang="en-US" dirty="0" smtClean="0"/>
          </a:p>
        </p:txBody>
      </p:sp>
      <p:sp>
        <p:nvSpPr>
          <p:cNvPr id="8199" name="AutoShape 7"/>
          <p:cNvSpPr>
            <a:spLocks noChangeAspect="1" noChangeArrowheads="1"/>
          </p:cNvSpPr>
          <p:nvPr/>
        </p:nvSpPr>
        <p:spPr bwMode="auto">
          <a:xfrm>
            <a:off x="5029200" y="762000"/>
            <a:ext cx="3810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take/have (breakfast)</a:t>
            </a:r>
          </a:p>
        </p:txBody>
      </p:sp>
      <p:sp>
        <p:nvSpPr>
          <p:cNvPr id="8200" name="AutoShape 8"/>
          <p:cNvSpPr>
            <a:spLocks noChangeAspect="1" noChangeArrowheads="1"/>
          </p:cNvSpPr>
          <p:nvPr/>
        </p:nvSpPr>
        <p:spPr bwMode="auto">
          <a:xfrm>
            <a:off x="2286000" y="1293813"/>
            <a:ext cx="2514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have dinner</a:t>
            </a:r>
          </a:p>
        </p:txBody>
      </p:sp>
      <p:sp>
        <p:nvSpPr>
          <p:cNvPr id="8201" name="AutoShape 9"/>
          <p:cNvSpPr>
            <a:spLocks noChangeAspect="1" noChangeArrowheads="1"/>
          </p:cNvSpPr>
          <p:nvPr/>
        </p:nvSpPr>
        <p:spPr bwMode="auto">
          <a:xfrm>
            <a:off x="2895600" y="1828800"/>
            <a:ext cx="3124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have breakfast</a:t>
            </a:r>
          </a:p>
        </p:txBody>
      </p:sp>
      <p:sp>
        <p:nvSpPr>
          <p:cNvPr id="8202" name="AutoShape 10"/>
          <p:cNvSpPr>
            <a:spLocks noChangeAspect="1" noChangeArrowheads="1"/>
          </p:cNvSpPr>
          <p:nvPr/>
        </p:nvSpPr>
        <p:spPr bwMode="auto">
          <a:xfrm>
            <a:off x="2743200" y="2362200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have lunch</a:t>
            </a:r>
          </a:p>
        </p:txBody>
      </p:sp>
      <p:sp>
        <p:nvSpPr>
          <p:cNvPr id="8203" name="AutoShape 11"/>
          <p:cNvSpPr>
            <a:spLocks noChangeAspect="1" noChangeArrowheads="1"/>
          </p:cNvSpPr>
          <p:nvPr/>
        </p:nvSpPr>
        <p:spPr bwMode="auto">
          <a:xfrm>
            <a:off x="2209800" y="2819400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eat</a:t>
            </a:r>
          </a:p>
        </p:txBody>
      </p:sp>
      <p:sp>
        <p:nvSpPr>
          <p:cNvPr id="8204" name="AutoShape 12"/>
          <p:cNvSpPr>
            <a:spLocks noChangeAspect="1" noChangeArrowheads="1"/>
          </p:cNvSpPr>
          <p:nvPr/>
        </p:nvSpPr>
        <p:spPr bwMode="auto">
          <a:xfrm>
            <a:off x="2057400" y="3429000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drink</a:t>
            </a:r>
          </a:p>
        </p:txBody>
      </p:sp>
      <p:sp>
        <p:nvSpPr>
          <p:cNvPr id="8205" name="AutoShape 13"/>
          <p:cNvSpPr>
            <a:spLocks noChangeAspect="1" noChangeArrowheads="1"/>
          </p:cNvSpPr>
          <p:nvPr/>
        </p:nvSpPr>
        <p:spPr bwMode="auto">
          <a:xfrm>
            <a:off x="1828800" y="3960813"/>
            <a:ext cx="2514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live</a:t>
            </a:r>
          </a:p>
        </p:txBody>
      </p:sp>
      <p:sp>
        <p:nvSpPr>
          <p:cNvPr id="8206" name="AutoShape 14"/>
          <p:cNvSpPr>
            <a:spLocks noChangeAspect="1" noChangeArrowheads="1"/>
          </p:cNvSpPr>
          <p:nvPr/>
        </p:nvSpPr>
        <p:spPr bwMode="auto">
          <a:xfrm>
            <a:off x="2209800" y="4494213"/>
            <a:ext cx="2514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receive</a:t>
            </a:r>
          </a:p>
        </p:txBody>
      </p:sp>
      <p:sp>
        <p:nvSpPr>
          <p:cNvPr id="7180" name="Rectangle 15"/>
          <p:cNvSpPr>
            <a:spLocks noChangeArrowheads="1"/>
          </p:cNvSpPr>
          <p:nvPr/>
        </p:nvSpPr>
        <p:spPr bwMode="auto">
          <a:xfrm>
            <a:off x="3505200" y="4724400"/>
            <a:ext cx="56388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4400" dirty="0" err="1">
                <a:solidFill>
                  <a:srgbClr val="FF0000"/>
                </a:solidFill>
              </a:rPr>
              <a:t>Tarea</a:t>
            </a:r>
            <a:r>
              <a:rPr lang="en-US" altLang="en-US" sz="4400" dirty="0">
                <a:solidFill>
                  <a:srgbClr val="FF0000"/>
                </a:solidFill>
              </a:rPr>
              <a:t> # </a:t>
            </a:r>
            <a:r>
              <a:rPr lang="en-US" altLang="en-US" sz="4400" dirty="0" smtClean="0">
                <a:solidFill>
                  <a:srgbClr val="FF0000"/>
                </a:solidFill>
              </a:rPr>
              <a:t>50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 build="p"/>
      <p:bldP spid="8200" grpId="0" build="p"/>
      <p:bldP spid="8201" grpId="0" build="p"/>
      <p:bldP spid="8202" grpId="0" build="p"/>
      <p:bldP spid="8203" grpId="0" build="p"/>
      <p:bldP spid="8204" grpId="0" build="p"/>
      <p:bldP spid="8205" grpId="0" build="p"/>
      <p:bldP spid="8206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165</Words>
  <Application>Microsoft Office PowerPoint</Application>
  <PresentationFormat>On-screen Show (4:3)</PresentationFormat>
  <Paragraphs>92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Me llamo ________        Clase 801  La fecha es el 11 de marzo del 2014</vt:lpstr>
      <vt:lpstr>Repaso del Vocabulario de la comida</vt:lpstr>
      <vt:lpstr>Repaso de vocabulario</vt:lpstr>
      <vt:lpstr>Repaso de vocabulario</vt:lpstr>
      <vt:lpstr>Repaso del Vocabulario</vt:lpstr>
      <vt:lpstr>Verbos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 Clase 8 IM La fecha es el 8 de febrero del 2011</dc:title>
  <dc:creator>Helen Zumaeta</dc:creator>
  <cp:lastModifiedBy>Helen Zumaeta</cp:lastModifiedBy>
  <cp:revision>18</cp:revision>
  <dcterms:created xsi:type="dcterms:W3CDTF">2011-02-08T18:25:43Z</dcterms:created>
  <dcterms:modified xsi:type="dcterms:W3CDTF">2014-03-11T20:34:56Z</dcterms:modified>
</cp:coreProperties>
</file>